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7"/>
  </p:notesMasterIdLst>
  <p:handoutMasterIdLst>
    <p:handoutMasterId r:id="rId18"/>
  </p:handoutMasterIdLst>
  <p:sldIdLst>
    <p:sldId id="2147470280" r:id="rId7"/>
    <p:sldId id="344" r:id="rId8"/>
    <p:sldId id="2147470081" r:id="rId9"/>
    <p:sldId id="449" r:id="rId10"/>
    <p:sldId id="2147470080" r:id="rId11"/>
    <p:sldId id="2147470282" r:id="rId12"/>
    <p:sldId id="2147470281" r:id="rId13"/>
    <p:sldId id="2147374520" r:id="rId14"/>
    <p:sldId id="2147470082" r:id="rId15"/>
    <p:sldId id="267" r:id="rId16"/>
  </p:sldIdLst>
  <p:sldSz cx="8339138" cy="4691063"/>
  <p:notesSz cx="7315200" cy="9601200"/>
  <p:custDataLst>
    <p:tags r:id="rId19"/>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50000" autoAdjust="0"/>
  </p:normalViewPr>
  <p:slideViewPr>
    <p:cSldViewPr>
      <p:cViewPr varScale="1">
        <p:scale>
          <a:sx n="188" d="100"/>
          <a:sy n="188" d="100"/>
        </p:scale>
        <p:origin x="1120" y="168"/>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May 6, 2024</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May 6, 2024</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5/6/24</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5/6/24</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5/6/24</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5/6/24</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BAF72C-210D-F944-A4AA-E87EB148D122}"/>
              </a:ext>
            </a:extLst>
          </p:cNvPr>
          <p:cNvPicPr>
            <a:picLocks noChangeAspect="1"/>
          </p:cNvPicPr>
          <p:nvPr userDrawn="1"/>
        </p:nvPicPr>
        <p:blipFill>
          <a:blip r:embed="rId2"/>
          <a:srcRect t="7850" b="7850"/>
          <a:stretch/>
        </p:blipFill>
        <p:spPr>
          <a:xfrm flipH="1">
            <a:off x="1" y="0"/>
            <a:ext cx="8339138" cy="4686893"/>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191800" y="183473"/>
            <a:ext cx="3777630" cy="3916864"/>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208539" y="4366744"/>
            <a:ext cx="3752553" cy="152025"/>
          </a:xfrm>
          <a:prstGeom prst="rect">
            <a:avLst/>
          </a:prstGeom>
        </p:spPr>
        <p:txBody>
          <a:bodyPr/>
          <a:lstStyle/>
          <a:p>
            <a:r>
              <a:rPr lang="en-US"/>
              <a:t>© 2022 IBM Corporation - IBM CONFIDENTIAL UNTIL ANNOUNCEMENT</a:t>
            </a:r>
            <a:endParaRPr lang="en-US" dirty="0"/>
          </a:p>
        </p:txBody>
      </p:sp>
      <p:sp>
        <p:nvSpPr>
          <p:cNvPr id="6" name="Slide Number Placeholder">
            <a:extLst>
              <a:ext uri="{FF2B5EF4-FFF2-40B4-BE49-F238E27FC236}">
                <a16:creationId xmlns:a16="http://schemas.microsoft.com/office/drawing/2014/main" id="{FC8497FE-2810-4F45-93F1-77E32CC20856}"/>
              </a:ext>
            </a:extLst>
          </p:cNvPr>
          <p:cNvSpPr>
            <a:spLocks noGrp="1"/>
          </p:cNvSpPr>
          <p:nvPr>
            <p:ph type="sldNum" sz="quarter" idx="11"/>
          </p:nvPr>
        </p:nvSpPr>
        <p:spPr>
          <a:xfrm>
            <a:off x="6462834" y="4366744"/>
            <a:ext cx="1667765" cy="152025"/>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216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32.jp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theme" Target="../theme/theme6.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47.xml"/><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rnouldg/SQLDI_HoL_IDUG" TargetMode="External"/><Relationship Id="rId1" Type="http://schemas.openxmlformats.org/officeDocument/2006/relationships/slideLayout" Target="../slideLayouts/slideLayout108.xml"/><Relationship Id="rId4" Type="http://schemas.openxmlformats.org/officeDocument/2006/relationships/hyperlink" Target="https://techzone.ibm.com/my/workshops/student/6616bd9ad51340001e21e69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46.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6.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ibm.com/community/user/datamanagement/viewdocument/unraveling-patterns-and-relationshi?CommunityKey=621c2a2a-01f9-4b57-992f-36ed7432e3bb" TargetMode="External"/><Relationship Id="rId2" Type="http://schemas.openxmlformats.org/officeDocument/2006/relationships/hyperlink" Target="https://community.ibm.com/community/user/datamanagement/blogs/catherine-wu/2023/10/13/what-is-sql-data-insights-and-why-you-should-know?CommunityKey=621c2a2a-01f9-4b57-992f-36ed7432e3bb" TargetMode="External"/><Relationship Id="rId1" Type="http://schemas.openxmlformats.org/officeDocument/2006/relationships/slideLayout" Target="../slideLayouts/slideLayout146.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FA11-1C3B-2B7C-D86F-04066F3DFFE3}"/>
              </a:ext>
            </a:extLst>
          </p:cNvPr>
          <p:cNvSpPr>
            <a:spLocks noGrp="1"/>
          </p:cNvSpPr>
          <p:nvPr>
            <p:ph type="title"/>
          </p:nvPr>
        </p:nvSpPr>
        <p:spPr/>
        <p:txBody>
          <a:bodyPr/>
          <a:lstStyle/>
          <a:p>
            <a:r>
              <a:rPr lang="en-FR" sz="2800" dirty="0"/>
              <a:t>Roma Workshop</a:t>
            </a:r>
            <a:br>
              <a:rPr lang="en-FR" sz="2800" dirty="0"/>
            </a:br>
            <a:r>
              <a:rPr lang="en-FR" sz="2800" dirty="0"/>
              <a:t>April 23</a:t>
            </a:r>
            <a:r>
              <a:rPr lang="en-FR" sz="2800" baseline="30000" dirty="0"/>
              <a:t>rd</a:t>
            </a:r>
            <a:r>
              <a:rPr lang="en-FR" sz="2800" dirty="0"/>
              <a:t>, 2024</a:t>
            </a:r>
          </a:p>
        </p:txBody>
      </p:sp>
      <p:sp>
        <p:nvSpPr>
          <p:cNvPr id="3" name="Slide Number Placeholder 2">
            <a:extLst>
              <a:ext uri="{FF2B5EF4-FFF2-40B4-BE49-F238E27FC236}">
                <a16:creationId xmlns:a16="http://schemas.microsoft.com/office/drawing/2014/main" id="{9AF4871F-A836-27A3-D614-E88D8E356F31}"/>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
        <p:nvSpPr>
          <p:cNvPr id="4" name="Rectangle 18">
            <a:extLst>
              <a:ext uri="{FF2B5EF4-FFF2-40B4-BE49-F238E27FC236}">
                <a16:creationId xmlns:a16="http://schemas.microsoft.com/office/drawing/2014/main" id="{63CB6D4B-CF86-F945-F332-FB21452615A6}"/>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5" name="Textplatzhalter 6">
            <a:extLst>
              <a:ext uri="{FF2B5EF4-FFF2-40B4-BE49-F238E27FC236}">
                <a16:creationId xmlns:a16="http://schemas.microsoft.com/office/drawing/2014/main" id="{52678D78-CEDE-0AC6-E1BB-104554945FCD}"/>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Matilda Dika</a:t>
            </a:r>
          </a:p>
          <a:p>
            <a:pPr defTabSz="625450" fontAlgn="auto">
              <a:spcBef>
                <a:spcPts val="684"/>
              </a:spcBef>
              <a:spcAft>
                <a:spcPts val="0"/>
              </a:spcAft>
              <a:defRPr/>
            </a:pPr>
            <a:r>
              <a:rPr lang="en-US" sz="1915" dirty="0">
                <a:solidFill>
                  <a:prstClr val="black"/>
                </a:solidFill>
                <a:latin typeface="Calibri" panose="020F0502020204030204"/>
              </a:rPr>
              <a:t>Andrea Di Maio</a:t>
            </a:r>
          </a:p>
          <a:p>
            <a:pPr defTabSz="625450" fontAlgn="auto">
              <a:spcBef>
                <a:spcPts val="684"/>
              </a:spcBef>
              <a:spcAft>
                <a:spcPts val="0"/>
              </a:spcAft>
              <a:defRPr/>
            </a:pPr>
            <a:r>
              <a:rPr lang="en-US" sz="1915" dirty="0">
                <a:solidFill>
                  <a:prstClr val="black"/>
                </a:solidFill>
                <a:latin typeface="Calibri" panose="020F0502020204030204"/>
              </a:rPr>
              <a:t>Fabrizio </a:t>
            </a:r>
            <a:r>
              <a:rPr lang="en-US" sz="1915" dirty="0" err="1">
                <a:solidFill>
                  <a:prstClr val="black"/>
                </a:solidFill>
                <a:latin typeface="Calibri" panose="020F0502020204030204"/>
              </a:rPr>
              <a:t>Pietrucci</a:t>
            </a:r>
            <a:endParaRPr lang="en-US" sz="1915" dirty="0">
              <a:solidFill>
                <a:prstClr val="black"/>
              </a:solidFill>
              <a:latin typeface="Calibri" panose="020F0502020204030204"/>
            </a:endParaRPr>
          </a:p>
          <a:p>
            <a:pPr defTabSz="625450" fontAlgn="auto">
              <a:spcBef>
                <a:spcPts val="684"/>
              </a:spcBef>
              <a:spcAft>
                <a:spcPts val="0"/>
              </a:spcAft>
              <a:defRPr/>
            </a:pPr>
            <a:endParaRPr lang="en-US" sz="1915" dirty="0">
              <a:solidFill>
                <a:prstClr val="black"/>
              </a:solidFill>
              <a:latin typeface="Calibri" panose="020F0502020204030204"/>
            </a:endParaRPr>
          </a:p>
        </p:txBody>
      </p:sp>
    </p:spTree>
    <p:extLst>
      <p:ext uri="{BB962C8B-B14F-4D97-AF65-F5344CB8AC3E}">
        <p14:creationId xmlns:p14="http://schemas.microsoft.com/office/powerpoint/2010/main" val="331614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830997"/>
          </a:xfrm>
          <a:prstGeom prst="rect">
            <a:avLst/>
          </a:prstGeom>
          <a:noFill/>
        </p:spPr>
        <p:txBody>
          <a:bodyPr wrap="square">
            <a:spAutoFit/>
          </a:bodyPr>
          <a:lstStyle/>
          <a:p>
            <a:r>
              <a:rPr lang="en-US" dirty="0"/>
              <a:t>Guillaume </a:t>
            </a:r>
            <a:r>
              <a:rPr lang="en-US" dirty="0" err="1"/>
              <a:t>Arnould</a:t>
            </a:r>
            <a:r>
              <a:rPr lang="en-US" dirty="0"/>
              <a:t> / </a:t>
            </a:r>
          </a:p>
          <a:p>
            <a:r>
              <a:rPr lang="en-US" dirty="0"/>
              <a:t>Akiko </a:t>
            </a:r>
            <a:r>
              <a:rPr lang="en-US" dirty="0" err="1"/>
              <a:t>Hoshikawa</a:t>
            </a:r>
            <a:r>
              <a:rPr lang="en-US" dirty="0"/>
              <a:t> /</a:t>
            </a:r>
          </a:p>
          <a:p>
            <a:r>
              <a:rPr lang="en-US" dirty="0"/>
              <a:t>Jae Lee </a:t>
            </a:r>
          </a:p>
          <a:p>
            <a:r>
              <a:rPr lang="en-US" dirty="0"/>
              <a:t> </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H05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Montpellier Client Engineering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 </a:t>
            </a:r>
            <a:r>
              <a:rPr lang="fr-FR" altLang="en-US" sz="1505" b="1" i="1" dirty="0" err="1">
                <a:solidFill>
                  <a:srgbClr val="1B607F"/>
                </a:solidFill>
                <a:latin typeface="Calibri" panose="020F0502020204030204" pitchFamily="34" charset="0"/>
                <a:ea typeface="Chalkboard"/>
                <a:cs typeface="Chalkboard"/>
              </a:rPr>
              <a:t>OpenVPN</a:t>
            </a:r>
            <a:r>
              <a:rPr lang="fr-FR" altLang="en-US" sz="1505" b="1" i="1" dirty="0">
                <a:solidFill>
                  <a:srgbClr val="1B607F"/>
                </a:solidFill>
                <a:latin typeface="Calibri" panose="020F0502020204030204" pitchFamily="34" charset="0"/>
                <a:ea typeface="Chalkboard"/>
                <a:cs typeface="Chalkboard"/>
              </a:rPr>
              <a:t>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6" name="Rounded Rectangle 35"/>
          <p:cNvSpPr/>
          <p:nvPr/>
        </p:nvSpPr>
        <p:spPr>
          <a:xfrm>
            <a:off x="5154227" y="3586059"/>
            <a:ext cx="1376654" cy="346441"/>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err="1">
                <a:solidFill>
                  <a:srgbClr val="FFFFFF"/>
                </a:solidFill>
                <a:latin typeface="Lubalin for IBM Book" panose="02060502020205020404" pitchFamily="18" charset="0"/>
                <a:cs typeface="Helvetica Neue" panose="02000403000000020004" pitchFamily="2" charset="0"/>
              </a:rPr>
              <a:t>Remote</a:t>
            </a:r>
            <a:r>
              <a:rPr lang="fr-FR" sz="958" b="1" dirty="0">
                <a:solidFill>
                  <a:srgbClr val="FFFFFF"/>
                </a:solidFill>
                <a:latin typeface="Lubalin for IBM Book" panose="02060502020205020404" pitchFamily="18" charset="0"/>
                <a:cs typeface="Helvetica Neue" panose="02000403000000020004" pitchFamily="2" charset="0"/>
              </a:rPr>
              <a:t> Desktop Connection</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dirty="0">
                <a:solidFill>
                  <a:srgbClr val="376092"/>
                </a:solidFill>
                <a:latin typeface="Trebuchet MS" panose="020B0603020202020204" pitchFamily="34" charset="0"/>
                <a:ea typeface="ヒラギノ角ゴ Pro W3"/>
                <a:cs typeface="Arial" panose="020B0604020202020204" pitchFamily="34" charset="0"/>
              </a:rPr>
              <a:t>Hands-on Lab 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https://github.com/arnouldg/SQLDI_HoL_IDUG</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TechZone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pic>
        <p:nvPicPr>
          <p:cNvPr id="4" name="Picture 3">
            <a:extLst>
              <a:ext uri="{FF2B5EF4-FFF2-40B4-BE49-F238E27FC236}">
                <a16:creationId xmlns:a16="http://schemas.microsoft.com/office/drawing/2014/main" id="{6279830C-DD7C-CE8F-9FB4-20355D196EA8}"/>
              </a:ext>
            </a:extLst>
          </p:cNvPr>
          <p:cNvPicPr>
            <a:picLocks noChangeAspect="1"/>
          </p:cNvPicPr>
          <p:nvPr/>
        </p:nvPicPr>
        <p:blipFill>
          <a:blip r:embed="rId3"/>
          <a:stretch>
            <a:fillRect/>
          </a:stretch>
        </p:blipFill>
        <p:spPr>
          <a:xfrm>
            <a:off x="6654680" y="75443"/>
            <a:ext cx="1523160" cy="1581370"/>
          </a:xfrm>
          <a:prstGeom prst="rect">
            <a:avLst/>
          </a:prstGeom>
        </p:spPr>
      </p:pic>
      <p:graphicFrame>
        <p:nvGraphicFramePr>
          <p:cNvPr id="8" name="Table 7">
            <a:extLst>
              <a:ext uri="{FF2B5EF4-FFF2-40B4-BE49-F238E27FC236}">
                <a16:creationId xmlns:a16="http://schemas.microsoft.com/office/drawing/2014/main" id="{391965CE-89FF-0B36-1EFC-11686FDDDF25}"/>
              </a:ext>
            </a:extLst>
          </p:cNvPr>
          <p:cNvGraphicFramePr>
            <a:graphicFrameLocks noGrp="1"/>
          </p:cNvGraphicFramePr>
          <p:nvPr>
            <p:extLst>
              <p:ext uri="{D42A27DB-BD31-4B8C-83A1-F6EECF244321}">
                <p14:modId xmlns:p14="http://schemas.microsoft.com/office/powerpoint/2010/main" val="2732108919"/>
              </p:ext>
            </p:extLst>
          </p:nvPr>
        </p:nvGraphicFramePr>
        <p:xfrm>
          <a:off x="641177" y="1902317"/>
          <a:ext cx="6624735" cy="2556813"/>
        </p:xfrm>
        <a:graphic>
          <a:graphicData uri="http://schemas.openxmlformats.org/drawingml/2006/table">
            <a:tbl>
              <a:tblPr firstRow="1" firstCol="1" bandRow="1"/>
              <a:tblGrid>
                <a:gridCol w="695943">
                  <a:extLst>
                    <a:ext uri="{9D8B030D-6E8A-4147-A177-3AD203B41FA5}">
                      <a16:colId xmlns:a16="http://schemas.microsoft.com/office/drawing/2014/main" val="1586768815"/>
                    </a:ext>
                  </a:extLst>
                </a:gridCol>
                <a:gridCol w="2441953">
                  <a:extLst>
                    <a:ext uri="{9D8B030D-6E8A-4147-A177-3AD203B41FA5}">
                      <a16:colId xmlns:a16="http://schemas.microsoft.com/office/drawing/2014/main" val="1165643564"/>
                    </a:ext>
                  </a:extLst>
                </a:gridCol>
                <a:gridCol w="1094736">
                  <a:extLst>
                    <a:ext uri="{9D8B030D-6E8A-4147-A177-3AD203B41FA5}">
                      <a16:colId xmlns:a16="http://schemas.microsoft.com/office/drawing/2014/main" val="1205101330"/>
                    </a:ext>
                  </a:extLst>
                </a:gridCol>
                <a:gridCol w="1297367">
                  <a:extLst>
                    <a:ext uri="{9D8B030D-6E8A-4147-A177-3AD203B41FA5}">
                      <a16:colId xmlns:a16="http://schemas.microsoft.com/office/drawing/2014/main" val="1401685527"/>
                    </a:ext>
                  </a:extLst>
                </a:gridCol>
                <a:gridCol w="1094736">
                  <a:extLst>
                    <a:ext uri="{9D8B030D-6E8A-4147-A177-3AD203B41FA5}">
                      <a16:colId xmlns:a16="http://schemas.microsoft.com/office/drawing/2014/main" val="935032820"/>
                    </a:ext>
                  </a:extLst>
                </a:gridCol>
              </a:tblGrid>
              <a:tr h="114233">
                <a:tc>
                  <a:txBody>
                    <a:bodyPr/>
                    <a:lstStyle/>
                    <a:p>
                      <a:pPr>
                        <a:spcBef>
                          <a:spcPts val="1200"/>
                        </a:spcBef>
                        <a:spcAft>
                          <a:spcPts val="600"/>
                        </a:spcAft>
                      </a:pPr>
                      <a:r>
                        <a:rPr lang="en-US" sz="500" b="1">
                          <a:solidFill>
                            <a:srgbClr val="000000"/>
                          </a:solidFill>
                          <a:effectLst/>
                          <a:highlight>
                            <a:srgbClr val="BFBFBF"/>
                          </a:highlight>
                          <a:latin typeface="Arial" panose="020B0604020202020204" pitchFamily="34" charset="0"/>
                          <a:ea typeface="Times New Roman" panose="02020603050405020304" pitchFamily="18" charset="0"/>
                          <a:cs typeface="Arial" panose="020B0604020202020204" pitchFamily="34" charset="0"/>
                        </a:rPr>
                        <a:t>Student</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fr-FR" sz="500" b="1">
                          <a:solidFill>
                            <a:srgbClr val="000000"/>
                          </a:solidFill>
                          <a:effectLst/>
                          <a:highlight>
                            <a:srgbClr val="BFBFBF"/>
                          </a:highlight>
                          <a:latin typeface="Calibri" panose="020F0502020204030204" pitchFamily="34" charset="0"/>
                          <a:ea typeface="Times New Roman" panose="02020603050405020304" pitchFamily="18" charset="0"/>
                          <a:cs typeface="Times New Roman" panose="02020603050405020304" pitchFamily="18" charset="0"/>
                        </a:rPr>
                        <a:t>IBM Technology Zone Environment URL</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500" b="1">
                          <a:solidFill>
                            <a:srgbClr val="000000"/>
                          </a:solidFill>
                          <a:effectLst/>
                          <a:highlight>
                            <a:srgbClr val="BFBFBF"/>
                          </a:highlight>
                          <a:latin typeface="Calibri" panose="020F0502020204030204" pitchFamily="34" charset="0"/>
                          <a:ea typeface="Times New Roman" panose="02020603050405020304" pitchFamily="18" charset="0"/>
                          <a:cs typeface="Times New Roman" panose="02020603050405020304" pitchFamily="18" charset="0"/>
                        </a:rPr>
                        <a:t>Environment Password</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500" b="1">
                          <a:solidFill>
                            <a:srgbClr val="000000"/>
                          </a:solidFill>
                          <a:effectLst/>
                          <a:highlight>
                            <a:srgbClr val="BFBFBF"/>
                          </a:highlight>
                          <a:latin typeface="Arial" panose="020B0604020202020204" pitchFamily="34" charset="0"/>
                          <a:ea typeface="Times New Roman" panose="02020603050405020304" pitchFamily="18" charset="0"/>
                          <a:cs typeface="Arial" panose="020B0604020202020204" pitchFamily="34" charset="0"/>
                        </a:rPr>
                        <a:t>Windows User/Password</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500" b="1">
                          <a:solidFill>
                            <a:srgbClr val="000000"/>
                          </a:solidFill>
                          <a:effectLst/>
                          <a:highlight>
                            <a:srgbClr val="BFBFBF"/>
                          </a:highlight>
                          <a:latin typeface="Arial" panose="020B0604020202020204" pitchFamily="34" charset="0"/>
                          <a:ea typeface="Times New Roman" panose="02020603050405020304" pitchFamily="18" charset="0"/>
                          <a:cs typeface="Arial" panose="020B0604020202020204" pitchFamily="34" charset="0"/>
                        </a:rPr>
                        <a:t>SQLDI User/Password</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4203386472"/>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zdw01 / pwd01mop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81414167"/>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Student2</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zdw02 / pwd02mop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05302308"/>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Student3</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zdw03 / pwd03mop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01647635"/>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Student4</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zdw04 / pwd04mop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19107856"/>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Student5</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zdw05 / pwd05mop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420856003"/>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Student6</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zdw06 / pwd06mop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285263471"/>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Student7</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dirty="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Zdw07 / pwd07mop</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70301125"/>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Student8</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zdw08 / pwd08mop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823467030"/>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Student9</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zdw09 / pwd09mop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62669197"/>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zdw10 / pwd10mop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00192402"/>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zdw11 / pwd11mop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37765789"/>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zdw12 / pwd12mop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729339521"/>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zdw13 / pwd13mop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102841215"/>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zdw14 / pwd14mop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70111660"/>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dirty="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zdw15 / pwd15mop</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97533402"/>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zdw16 / pwd16mop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68108552"/>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zdw17 / pwd17mop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422762841"/>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zdw18 / pwd18mop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234427306"/>
                  </a:ext>
                </a:extLst>
              </a:tr>
              <a:tr h="122129">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zdw19 / pwd19mop</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283586103"/>
                  </a:ext>
                </a:extLst>
              </a:tr>
              <a:tr h="122129">
                <a:tc>
                  <a:txBody>
                    <a:bodyPr/>
                    <a:lstStyle/>
                    <a:p>
                      <a:pPr>
                        <a:spcBef>
                          <a:spcPts val="1200"/>
                        </a:spcBef>
                        <a:spcAft>
                          <a:spcPts val="600"/>
                        </a:spcAft>
                      </a:pPr>
                      <a:r>
                        <a:rPr lang="en-US" sz="500" dirty="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Student20</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u="sng">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hlinkClick r:id="rId4"/>
                        </a:rPr>
                        <a:t>https://techzone.ibm.com/my/workshops/student/6616bd9ad51340001e21e69d</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500">
                          <a:solidFill>
                            <a:srgbClr val="000000"/>
                          </a:solidFill>
                          <a:effectLst/>
                          <a:highlight>
                            <a:srgbClr val="E2EFD9"/>
                          </a:highlight>
                          <a:latin typeface="Calibri" panose="020F0502020204030204" pitchFamily="34" charset="0"/>
                          <a:ea typeface="Times New Roman" panose="02020603050405020304" pitchFamily="18" charset="0"/>
                          <a:cs typeface="Times New Roman" panose="02020603050405020304" pitchFamily="18" charset="0"/>
                        </a:rPr>
                        <a:t>sqldiRoma</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Administrator / IBMDem0s</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500" dirty="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Zdw20 / pwd20mop</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113148112"/>
                  </a:ext>
                </a:extLst>
              </a:tr>
            </a:tbl>
          </a:graphicData>
        </a:graphic>
      </p:graphicFrame>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fr-FR" sz="1642" dirty="0" err="1">
                <a:solidFill>
                  <a:srgbClr val="376092"/>
                </a:solidFill>
                <a:latin typeface="Trebuchet MS" panose="020B0603020202020204" pitchFamily="34" charset="0"/>
                <a:ea typeface="ヒラギノ角ゴ Pro W3"/>
                <a:cs typeface="Arial" panose="020B0604020202020204" pitchFamily="34" charset="0"/>
              </a:rPr>
              <a:t>OpenVPN</a:t>
            </a:r>
            <a:r>
              <a:rPr lang="fr-FR" sz="1642" dirty="0">
                <a:solidFill>
                  <a:srgbClr val="376092"/>
                </a:solidFill>
                <a:latin typeface="Trebuchet MS" panose="020B0603020202020204" pitchFamily="34" charset="0"/>
                <a:ea typeface="ヒラギノ角ゴ Pro W3"/>
                <a:cs typeface="Arial" panose="020B0604020202020204" pitchFamily="34" charset="0"/>
              </a:rPr>
              <a:t> </a:t>
            </a:r>
            <a:r>
              <a:rPr lang="fr-FR" sz="1642" dirty="0" err="1">
                <a:solidFill>
                  <a:srgbClr val="376092"/>
                </a:solidFill>
                <a:latin typeface="Trebuchet MS" panose="020B0603020202020204" pitchFamily="34" charset="0"/>
                <a:ea typeface="ヒラギノ角ゴ Pro W3"/>
                <a:cs typeface="Arial" panose="020B0604020202020204" pitchFamily="34" charset="0"/>
              </a:rPr>
              <a:t>Credentials</a:t>
            </a:r>
            <a:endParaRPr lang="en-CN" sz="1642" dirty="0">
              <a:solidFill>
                <a:srgbClr val="376092"/>
              </a:solidFill>
              <a:latin typeface="Trebuchet MS" panose="020B0603020202020204" pitchFamily="34" charset="0"/>
              <a:ea typeface="ヒラギノ角ゴ Pro W3"/>
              <a:cs typeface="Arial" panose="020B0604020202020204" pitchFamily="34" charset="0"/>
            </a:endParaRP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lvl="1"/>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OpenVPN credentials to use to connect to Montpellier infrastructure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6</a:t>
            </a:fld>
            <a:endParaRPr lang="en-US" dirty="0">
              <a:solidFill>
                <a:srgbClr val="000000"/>
              </a:solidFill>
            </a:endParaRPr>
          </a:p>
        </p:txBody>
      </p:sp>
      <p:graphicFrame>
        <p:nvGraphicFramePr>
          <p:cNvPr id="8" name="Table 7">
            <a:extLst>
              <a:ext uri="{FF2B5EF4-FFF2-40B4-BE49-F238E27FC236}">
                <a16:creationId xmlns:a16="http://schemas.microsoft.com/office/drawing/2014/main" id="{391965CE-89FF-0B36-1EFC-11686FDDDF25}"/>
              </a:ext>
            </a:extLst>
          </p:cNvPr>
          <p:cNvGraphicFramePr>
            <a:graphicFrameLocks noGrp="1"/>
          </p:cNvGraphicFramePr>
          <p:nvPr>
            <p:extLst>
              <p:ext uri="{D42A27DB-BD31-4B8C-83A1-F6EECF244321}">
                <p14:modId xmlns:p14="http://schemas.microsoft.com/office/powerpoint/2010/main" val="2371073190"/>
              </p:ext>
            </p:extLst>
          </p:nvPr>
        </p:nvGraphicFramePr>
        <p:xfrm>
          <a:off x="641177" y="1588918"/>
          <a:ext cx="5040560" cy="2941437"/>
        </p:xfrm>
        <a:graphic>
          <a:graphicData uri="http://schemas.openxmlformats.org/drawingml/2006/table">
            <a:tbl>
              <a:tblPr firstRow="1" firstCol="1" bandRow="1"/>
              <a:tblGrid>
                <a:gridCol w="2615254">
                  <a:extLst>
                    <a:ext uri="{9D8B030D-6E8A-4147-A177-3AD203B41FA5}">
                      <a16:colId xmlns:a16="http://schemas.microsoft.com/office/drawing/2014/main" val="1586768815"/>
                    </a:ext>
                  </a:extLst>
                </a:gridCol>
                <a:gridCol w="2425306">
                  <a:extLst>
                    <a:ext uri="{9D8B030D-6E8A-4147-A177-3AD203B41FA5}">
                      <a16:colId xmlns:a16="http://schemas.microsoft.com/office/drawing/2014/main" val="1401685527"/>
                    </a:ext>
                  </a:extLst>
                </a:gridCol>
              </a:tblGrid>
              <a:tr h="131417">
                <a:tc>
                  <a:txBody>
                    <a:bodyPr/>
                    <a:lstStyle/>
                    <a:p>
                      <a:pPr>
                        <a:spcBef>
                          <a:spcPts val="1200"/>
                        </a:spcBef>
                        <a:spcAft>
                          <a:spcPts val="600"/>
                        </a:spcAft>
                      </a:pPr>
                      <a:r>
                        <a:rPr lang="en-US" sz="500" b="1">
                          <a:solidFill>
                            <a:srgbClr val="000000"/>
                          </a:solidFill>
                          <a:effectLst/>
                          <a:highlight>
                            <a:srgbClr val="BFBFBF"/>
                          </a:highlight>
                          <a:latin typeface="Arial" panose="020B0604020202020204" pitchFamily="34" charset="0"/>
                          <a:ea typeface="Times New Roman" panose="02020603050405020304" pitchFamily="18" charset="0"/>
                          <a:cs typeface="Arial" panose="020B0604020202020204" pitchFamily="34" charset="0"/>
                        </a:rPr>
                        <a:t>Student</a:t>
                      </a:r>
                      <a:endParaRPr lang="en-FR" sz="60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500" b="1" dirty="0">
                          <a:solidFill>
                            <a:srgbClr val="000000"/>
                          </a:solidFill>
                          <a:effectLst/>
                          <a:highlight>
                            <a:srgbClr val="BFBFBF"/>
                          </a:highlight>
                          <a:latin typeface="Arial" panose="020B0604020202020204" pitchFamily="34" charset="0"/>
                          <a:ea typeface="Times New Roman" panose="02020603050405020304" pitchFamily="18" charset="0"/>
                          <a:cs typeface="Arial" panose="020B0604020202020204" pitchFamily="34" charset="0"/>
                        </a:rPr>
                        <a:t>OpenVPN User                  /     Password</a:t>
                      </a:r>
                      <a:endParaRPr lang="en-FR" sz="600" dirty="0">
                        <a:effectLst/>
                        <a:highlight>
                          <a:srgbClr val="BFBFBF"/>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4203386472"/>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GB" sz="600" dirty="0">
                          <a:effectLst/>
                          <a:latin typeface="Arial" panose="020B0604020202020204" pitchFamily="34" charset="0"/>
                          <a:ea typeface="Times New Roman" panose="02020603050405020304" pitchFamily="18" charset="0"/>
                          <a:cs typeface="Times New Roman" panose="02020603050405020304" pitchFamily="18" charset="0"/>
                        </a:rPr>
                        <a:t>sqldi_20240514_01                 roma2024</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81414167"/>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Student2</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sqldi_20240514_02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05302308"/>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Student3</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sqldi_20240514_03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01647635"/>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Student4</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sqldi_20240514_04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19107856"/>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Student5</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sqldi_20240514_05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420856003"/>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Student6</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sqldi_20240514_06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285263471"/>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Student7</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sqldi_20240514_07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70301125"/>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Student8</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sqldi_20240514_08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823467030"/>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Student9</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sqldi_20240514_09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62669197"/>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sqldi_20240514_10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00192402"/>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sqldi_20240514_11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37765789"/>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sqldi_20240514_12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729339521"/>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sqldi_20240514_13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102841215"/>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sqldi_20240514_14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70111660"/>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sqldi_20240514_15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97533402"/>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sqldi_20240514_16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68108552"/>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sqldi_20240514_17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422762841"/>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sqldi_20240514_18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234427306"/>
                  </a:ext>
                </a:extLst>
              </a:tr>
              <a:tr h="140501">
                <a:tc>
                  <a:txBody>
                    <a:bodyPr/>
                    <a:lstStyle/>
                    <a:p>
                      <a:pPr>
                        <a:spcBef>
                          <a:spcPts val="1200"/>
                        </a:spcBef>
                        <a:spcAft>
                          <a:spcPts val="600"/>
                        </a:spcAft>
                      </a:pPr>
                      <a:r>
                        <a:rPr lang="en-US" sz="50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sqldi_20240514_19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283586103"/>
                  </a:ext>
                </a:extLst>
              </a:tr>
              <a:tr h="140501">
                <a:tc>
                  <a:txBody>
                    <a:bodyPr/>
                    <a:lstStyle/>
                    <a:p>
                      <a:pPr>
                        <a:spcBef>
                          <a:spcPts val="1200"/>
                        </a:spcBef>
                        <a:spcAft>
                          <a:spcPts val="600"/>
                        </a:spcAft>
                      </a:pPr>
                      <a:r>
                        <a:rPr lang="en-US" sz="500" dirty="0">
                          <a:solidFill>
                            <a:srgbClr val="000000"/>
                          </a:solidFill>
                          <a:effectLst/>
                          <a:highlight>
                            <a:srgbClr val="E2EFD9"/>
                          </a:highlight>
                          <a:latin typeface="Arial" panose="020B0604020202020204" pitchFamily="34" charset="0"/>
                          <a:ea typeface="Times New Roman" panose="02020603050405020304" pitchFamily="18" charset="0"/>
                          <a:cs typeface="Arial" panose="020B0604020202020204" pitchFamily="34" charset="0"/>
                        </a:rPr>
                        <a:t>Student20</a:t>
                      </a:r>
                      <a:endParaRPr lang="en-FR" sz="600" dirty="0">
                        <a:effectLst/>
                        <a:highlight>
                          <a:srgbClr val="E2EFD9"/>
                        </a:highlight>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marL="0" marR="0" lvl="0" indent="0" algn="l" defTabSz="661327" rtl="0" eaLnBrk="1" fontAlgn="auto" latinLnBrk="0" hangingPunct="1">
                        <a:lnSpc>
                          <a:spcPct val="100000"/>
                        </a:lnSpc>
                        <a:spcBef>
                          <a:spcPts val="1200"/>
                        </a:spcBef>
                        <a:spcAft>
                          <a:spcPts val="60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Times New Roman" panose="02020603050405020304" pitchFamily="18" charset="0"/>
                        </a:rPr>
                        <a:t>sqldi_20240514_20                 roma2024</a:t>
                      </a:r>
                      <a:endParaRPr kumimoji="0" lang="en-FR" sz="600" b="0" i="0" u="none" strike="noStrike" kern="1200" cap="none" spc="0" normalizeH="0" baseline="0" noProof="0" dirty="0">
                        <a:ln>
                          <a:noFill/>
                        </a:ln>
                        <a:solidFill>
                          <a:srgbClr val="000000"/>
                        </a:solidFill>
                        <a:effectLst/>
                        <a:highlight>
                          <a:srgbClr val="E2EFD9"/>
                        </a:highlight>
                        <a:uLnTx/>
                        <a:uFillTx/>
                        <a:latin typeface="Arial" panose="020B0604020202020204" pitchFamily="34" charset="0"/>
                        <a:ea typeface="Times New Roman" panose="02020603050405020304" pitchFamily="18" charset="0"/>
                        <a:cs typeface="Times New Roman" panose="02020603050405020304" pitchFamily="18" charset="0"/>
                      </a:endParaRPr>
                    </a:p>
                  </a:txBody>
                  <a:tcPr marL="42277" marR="42277" marT="10661" marB="1066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113148112"/>
                  </a:ext>
                </a:extLst>
              </a:tr>
            </a:tbl>
          </a:graphicData>
        </a:graphic>
      </p:graphicFrame>
    </p:spTree>
    <p:extLst>
      <p:ext uri="{BB962C8B-B14F-4D97-AF65-F5344CB8AC3E}">
        <p14:creationId xmlns:p14="http://schemas.microsoft.com/office/powerpoint/2010/main" val="262482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grpSp>
        <p:nvGrpSpPr>
          <p:cNvPr id="12" name="Group 11">
            <a:extLst>
              <a:ext uri="{FF2B5EF4-FFF2-40B4-BE49-F238E27FC236}">
                <a16:creationId xmlns:a16="http://schemas.microsoft.com/office/drawing/2014/main" id="{DB6BABAF-6751-069B-A083-C953021CCBC6}"/>
              </a:ext>
            </a:extLst>
          </p:cNvPr>
          <p:cNvGrpSpPr/>
          <p:nvPr/>
        </p:nvGrpSpPr>
        <p:grpSpPr>
          <a:xfrm>
            <a:off x="4194251" y="761355"/>
            <a:ext cx="3970401" cy="3816424"/>
            <a:chOff x="4194251" y="761355"/>
            <a:chExt cx="3970401" cy="3816424"/>
          </a:xfrm>
        </p:grpSpPr>
        <p:pic>
          <p:nvPicPr>
            <p:cNvPr id="7" name="Picture 6">
              <a:extLst>
                <a:ext uri="{FF2B5EF4-FFF2-40B4-BE49-F238E27FC236}">
                  <a16:creationId xmlns:a16="http://schemas.microsoft.com/office/drawing/2014/main" id="{2327C7B2-A620-B4FD-A5FE-88A4099E2DF8}"/>
                </a:ext>
              </a:extLst>
            </p:cNvPr>
            <p:cNvPicPr>
              <a:picLocks noChangeAspect="1"/>
            </p:cNvPicPr>
            <p:nvPr/>
          </p:nvPicPr>
          <p:blipFill>
            <a:blip r:embed="rId2"/>
            <a:stretch>
              <a:fillRect/>
            </a:stretch>
          </p:blipFill>
          <p:spPr>
            <a:xfrm>
              <a:off x="4194251" y="761355"/>
              <a:ext cx="3970401" cy="3816424"/>
            </a:xfrm>
            <a:prstGeom prst="rect">
              <a:avLst/>
            </a:prstGeom>
            <a:noFill/>
            <a:ln>
              <a:solidFill>
                <a:schemeClr val="tx1"/>
              </a:solidFill>
            </a:ln>
          </p:spPr>
        </p:pic>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734" y="3938972"/>
              <a:ext cx="452885" cy="452885"/>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EDFDD9B-F7F0-AED1-8383-11B55872E521}"/>
              </a:ext>
            </a:extLst>
          </p:cNvPr>
          <p:cNvGrpSpPr/>
          <p:nvPr/>
        </p:nvGrpSpPr>
        <p:grpSpPr>
          <a:xfrm>
            <a:off x="404670" y="761355"/>
            <a:ext cx="3607681" cy="2633564"/>
            <a:chOff x="404670" y="761355"/>
            <a:chExt cx="3607681" cy="2633564"/>
          </a:xfrm>
        </p:grpSpPr>
        <p:pic>
          <p:nvPicPr>
            <p:cNvPr id="5" name="Picture 4">
              <a:extLst>
                <a:ext uri="{FF2B5EF4-FFF2-40B4-BE49-F238E27FC236}">
                  <a16:creationId xmlns:a16="http://schemas.microsoft.com/office/drawing/2014/main" id="{212AB02F-75D7-EF60-8CD2-6508824251DE}"/>
                </a:ext>
              </a:extLst>
            </p:cNvPr>
            <p:cNvPicPr>
              <a:picLocks noChangeAspect="1"/>
            </p:cNvPicPr>
            <p:nvPr/>
          </p:nvPicPr>
          <p:blipFill>
            <a:blip r:embed="rId4"/>
            <a:stretch>
              <a:fillRect/>
            </a:stretch>
          </p:blipFill>
          <p:spPr>
            <a:xfrm>
              <a:off x="404670" y="761355"/>
              <a:ext cx="3607681" cy="2633564"/>
            </a:xfrm>
            <a:prstGeom prst="rect">
              <a:avLst/>
            </a:prstGeom>
            <a:ln>
              <a:solidFill>
                <a:schemeClr val="tx1"/>
              </a:solidFill>
            </a:ln>
          </p:spPr>
        </p:pic>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234" y="2849587"/>
              <a:ext cx="452885" cy="4528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4595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C1D2-7E49-DB81-4DAA-A30A96E86F2D}"/>
              </a:ext>
            </a:extLst>
          </p:cNvPr>
          <p:cNvSpPr>
            <a:spLocks noGrp="1"/>
          </p:cNvSpPr>
          <p:nvPr>
            <p:ph type="title"/>
          </p:nvPr>
        </p:nvSpPr>
        <p:spPr>
          <a:xfrm>
            <a:off x="573315" y="0"/>
            <a:ext cx="7192507" cy="579957"/>
          </a:xfrm>
        </p:spPr>
        <p:txBody>
          <a:bodyPr/>
          <a:lstStyle/>
          <a:p>
            <a:r>
              <a:rPr lang="en-FR" sz="1642" dirty="0">
                <a:solidFill>
                  <a:srgbClr val="376092"/>
                </a:solidFill>
                <a:latin typeface="Trebuchet MS" panose="020B0603020202020204" pitchFamily="34" charset="0"/>
                <a:cs typeface="Arial" panose="020B0604020202020204" pitchFamily="34" charset="0"/>
              </a:rPr>
              <a:t>For your readings, </a:t>
            </a:r>
          </a:p>
        </p:txBody>
      </p:sp>
      <p:sp>
        <p:nvSpPr>
          <p:cNvPr id="3" name="Content Placeholder 2">
            <a:extLst>
              <a:ext uri="{FF2B5EF4-FFF2-40B4-BE49-F238E27FC236}">
                <a16:creationId xmlns:a16="http://schemas.microsoft.com/office/drawing/2014/main" id="{06A03DE7-1C5F-E6F6-03FD-3F9C83E98B08}"/>
              </a:ext>
            </a:extLst>
          </p:cNvPr>
          <p:cNvSpPr>
            <a:spLocks noGrp="1"/>
          </p:cNvSpPr>
          <p:nvPr>
            <p:ph idx="1"/>
          </p:nvPr>
        </p:nvSpPr>
        <p:spPr>
          <a:xfrm>
            <a:off x="573316" y="2007760"/>
            <a:ext cx="7052638" cy="2902816"/>
          </a:xfrm>
        </p:spPr>
        <p:txBody>
          <a:bodyPr>
            <a:normAutofit/>
          </a:bodyPr>
          <a:lstStyle/>
          <a:p>
            <a:pPr marL="0" indent="0">
              <a:buNone/>
            </a:pPr>
            <a:r>
              <a:rPr lang="en-GB" sz="1000" dirty="0">
                <a:hlinkClick r:id="rId2"/>
              </a:rPr>
              <a:t>https://community.ibm.com/community/user/datamanagement/blogs/catherine-wu/2023/10/13/what-is-sql-data-insights-and-why-you-should-know?CommunityKey=621c2a2a-01f9-4b57-992f-36ed7432e3bb</a:t>
            </a: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hlinkClick r:id="rId3"/>
              </a:rPr>
              <a:t>https://</a:t>
            </a:r>
            <a:r>
              <a:rPr lang="en-GB" sz="1000" dirty="0" err="1">
                <a:hlinkClick r:id="rId3"/>
              </a:rPr>
              <a:t>community.ibm.com</a:t>
            </a:r>
            <a:r>
              <a:rPr lang="en-GB" sz="1000" dirty="0">
                <a:hlinkClick r:id="rId3"/>
              </a:rPr>
              <a:t>/community/user/</a:t>
            </a:r>
            <a:r>
              <a:rPr lang="en-GB" sz="1000" dirty="0" err="1">
                <a:hlinkClick r:id="rId3"/>
              </a:rPr>
              <a:t>datamanagement</a:t>
            </a:r>
            <a:r>
              <a:rPr lang="en-GB" sz="1000" dirty="0">
                <a:hlinkClick r:id="rId3"/>
              </a:rPr>
              <a:t>/</a:t>
            </a:r>
            <a:r>
              <a:rPr lang="en-GB" sz="1000" dirty="0" err="1">
                <a:hlinkClick r:id="rId3"/>
              </a:rPr>
              <a:t>viewdocument</a:t>
            </a:r>
            <a:r>
              <a:rPr lang="en-GB" sz="1000" dirty="0">
                <a:hlinkClick r:id="rId3"/>
              </a:rPr>
              <a:t>/</a:t>
            </a:r>
            <a:r>
              <a:rPr lang="en-GB" sz="1000" dirty="0" err="1">
                <a:hlinkClick r:id="rId3"/>
              </a:rPr>
              <a:t>unraveling-patterns-and-relationshi?CommunityKey</a:t>
            </a:r>
            <a:r>
              <a:rPr lang="en-GB" sz="1000" dirty="0">
                <a:hlinkClick r:id="rId3"/>
              </a:rPr>
              <a:t>=621c2a2a-01f9-4b57-992f-36ed7432e3bb</a:t>
            </a:r>
            <a:endParaRPr lang="en-FR" sz="1000" dirty="0"/>
          </a:p>
        </p:txBody>
      </p:sp>
      <p:pic>
        <p:nvPicPr>
          <p:cNvPr id="4" name="Picture 3">
            <a:extLst>
              <a:ext uri="{FF2B5EF4-FFF2-40B4-BE49-F238E27FC236}">
                <a16:creationId xmlns:a16="http://schemas.microsoft.com/office/drawing/2014/main" id="{8E1B8025-2E09-1DA6-9939-E5B777B667DD}"/>
              </a:ext>
            </a:extLst>
          </p:cNvPr>
          <p:cNvPicPr>
            <a:picLocks noChangeAspect="1"/>
          </p:cNvPicPr>
          <p:nvPr/>
        </p:nvPicPr>
        <p:blipFill>
          <a:blip r:embed="rId4"/>
          <a:stretch>
            <a:fillRect/>
          </a:stretch>
        </p:blipFill>
        <p:spPr>
          <a:xfrm>
            <a:off x="641177" y="329307"/>
            <a:ext cx="5472608" cy="1678453"/>
          </a:xfrm>
          <a:prstGeom prst="rect">
            <a:avLst/>
          </a:prstGeom>
        </p:spPr>
      </p:pic>
      <p:pic>
        <p:nvPicPr>
          <p:cNvPr id="5" name="Picture 4">
            <a:extLst>
              <a:ext uri="{FF2B5EF4-FFF2-40B4-BE49-F238E27FC236}">
                <a16:creationId xmlns:a16="http://schemas.microsoft.com/office/drawing/2014/main" id="{85BCD5EC-515D-D16D-AB51-A2342386ABB7}"/>
              </a:ext>
            </a:extLst>
          </p:cNvPr>
          <p:cNvPicPr>
            <a:picLocks noChangeAspect="1"/>
          </p:cNvPicPr>
          <p:nvPr/>
        </p:nvPicPr>
        <p:blipFill>
          <a:blip r:embed="rId5"/>
          <a:stretch>
            <a:fillRect/>
          </a:stretch>
        </p:blipFill>
        <p:spPr>
          <a:xfrm>
            <a:off x="641177" y="2355465"/>
            <a:ext cx="4680520" cy="1801029"/>
          </a:xfrm>
          <a:prstGeom prst="rect">
            <a:avLst/>
          </a:prstGeom>
        </p:spPr>
      </p:pic>
    </p:spTree>
    <p:extLst>
      <p:ext uri="{BB962C8B-B14F-4D97-AF65-F5344CB8AC3E}">
        <p14:creationId xmlns:p14="http://schemas.microsoft.com/office/powerpoint/2010/main" val="4195229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11322</TotalTime>
  <Words>1365</Words>
  <Application>Microsoft Macintosh PowerPoint</Application>
  <PresentationFormat>Custom</PresentationFormat>
  <Paragraphs>232</Paragraphs>
  <Slides>10</Slides>
  <Notes>1</Notes>
  <HiddenSlides>0</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10</vt:i4>
      </vt:variant>
    </vt:vector>
  </HeadingPairs>
  <TitlesOfParts>
    <vt:vector size="35" baseType="lpstr">
      <vt:lpstr>Abadi</vt:lpstr>
      <vt:lpstr>Abadi Extra Light</vt:lpstr>
      <vt:lpstr>Arial</vt:lpstr>
      <vt:lpstr>Calibri</vt:lpstr>
      <vt:lpstr>Chalkboard</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Roma Workshop April 23rd, 2024</vt:lpstr>
      <vt:lpstr>Notices and disclaimers</vt:lpstr>
      <vt:lpstr>Agenda</vt:lpstr>
      <vt:lpstr>Hands-On-Lab Architecture</vt:lpstr>
      <vt:lpstr>Hands-on Lab materials</vt:lpstr>
      <vt:lpstr>OpenVPN Credentials</vt:lpstr>
      <vt:lpstr>Hands-On-Lab Workbook &amp; Credentials provided by Instructors</vt:lpstr>
      <vt:lpstr>HOL Parts</vt:lpstr>
      <vt:lpstr>For your readings,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56</cp:revision>
  <dcterms:created xsi:type="dcterms:W3CDTF">2014-01-28T22:08:14Z</dcterms:created>
  <dcterms:modified xsi:type="dcterms:W3CDTF">2024-05-06T13:16:16Z</dcterms:modified>
</cp:coreProperties>
</file>